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19" r:id="rId2"/>
    <p:sldId id="291" r:id="rId3"/>
    <p:sldId id="353" r:id="rId4"/>
    <p:sldId id="354" r:id="rId5"/>
    <p:sldId id="355" r:id="rId6"/>
    <p:sldId id="356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6" r:id="rId25"/>
    <p:sldId id="364" r:id="rId26"/>
    <p:sldId id="365" r:id="rId27"/>
    <p:sldId id="347" r:id="rId28"/>
    <p:sldId id="348" r:id="rId29"/>
    <p:sldId id="349" r:id="rId30"/>
    <p:sldId id="2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57B110C-C62A-4D0A-8907-A6D60B27EA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790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A03FA-8F1F-482A-9932-6A63D68061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49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1CBE-2044-4CD6-95E1-E24DAB02B7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7541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52261-CC43-4174-AC5D-16E7870403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204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2EB3-6412-4E9F-A306-F567BE5D0B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341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D163-F157-46CD-9C83-A44B5FD942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6205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95681-708F-465B-BB2B-84D0D63B30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80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19ACC-39FC-4C66-A95A-B3E8BEB78E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740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81CC-E1E6-42C1-8C86-154D45CCAB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241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565C9-2F0D-4292-9F56-7085F7C840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014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13E05-30D6-4583-A4E9-A3BA371066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38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848AE-21D3-49FC-9193-6CAAF12FFD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69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0DB2971F-1CBF-4CF5-AACF-AE6CA61F70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8" r:id="rId8"/>
    <p:sldLayoutId id="2147483689" r:id="rId9"/>
    <p:sldLayoutId id="2147483680" r:id="rId10"/>
    <p:sldLayoutId id="2147483679" r:id="rId11"/>
    <p:sldLayoutId id="214748369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  <a:ea typeface="幼圆" pitchFamily="49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orme.cn/html/99/n-699-5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welcom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80816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14" descr="老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30607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3" descr="框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65151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1066800" y="1447800"/>
            <a:ext cx="772636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7" tIns="45719" rIns="91437" bIns="45719">
            <a:spAutoFit/>
          </a:bodyPr>
          <a:lstStyle/>
          <a:p>
            <a:pPr algn="ctr"/>
            <a:r>
              <a:rPr kumimoji="1" lang="en-US" altLang="zh-CN" sz="4600" b="1">
                <a:latin typeface="Comic Sans MS" pitchFamily="66" charset="0"/>
                <a:ea typeface="方正舒体" pitchFamily="2" charset="-122"/>
              </a:rPr>
              <a:t>Unit 2</a:t>
            </a:r>
            <a:r>
              <a:rPr kumimoji="1" lang="en-US" altLang="zh-CN" sz="8000" b="1" i="1">
                <a:solidFill>
                  <a:srgbClr val="FF3300"/>
                </a:solidFill>
              </a:rPr>
              <a:t> </a:t>
            </a:r>
          </a:p>
          <a:p>
            <a:pPr algn="ctr"/>
            <a:r>
              <a:rPr kumimoji="1" lang="en-US" altLang="zh-CN" sz="4400" b="1">
                <a:solidFill>
                  <a:srgbClr val="FF3300"/>
                </a:solidFill>
              </a:rPr>
              <a:t> </a:t>
            </a:r>
            <a:r>
              <a:rPr kumimoji="1" lang="en-US" altLang="zh-CN" sz="4000" b="1">
                <a:solidFill>
                  <a:schemeClr val="accent2"/>
                </a:solidFill>
              </a:rPr>
              <a:t>How often do you exercise?</a:t>
            </a: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5738813" y="4800600"/>
            <a:ext cx="2160587" cy="5032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7" tIns="45719" rIns="91437" bIns="45719" anchor="ctr"/>
          <a:lstStyle/>
          <a:p>
            <a:pPr algn="ctr"/>
            <a:r>
              <a:rPr lang="en-US" altLang="zh-CN" sz="3200" b="1">
                <a:solidFill>
                  <a:schemeClr val="hlink"/>
                </a:solidFill>
              </a:rPr>
              <a:t>Period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024x768_0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125538"/>
            <a:ext cx="4248150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940425" y="1916113"/>
            <a:ext cx="1962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72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fruit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987675" y="4652963"/>
            <a:ext cx="3041650" cy="13112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3300"/>
                </a:solidFill>
                <a:latin typeface="Comic Sans MS" pitchFamily="66" charset="0"/>
              </a:rPr>
              <a:t>we eat fruit</a:t>
            </a:r>
          </a:p>
          <a:p>
            <a:pPr eaLnBrk="1" hangingPunct="1"/>
            <a:r>
              <a:rPr lang="en-US" altLang="zh-CN" sz="4000">
                <a:solidFill>
                  <a:srgbClr val="FF3300"/>
                </a:solidFill>
                <a:latin typeface="Comic Sans MS" pitchFamily="66" charset="0"/>
              </a:rPr>
              <a:t>every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20057232237598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341438"/>
            <a:ext cx="3435350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5056188" y="1997075"/>
            <a:ext cx="17462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chemeClr val="hlink"/>
                </a:solidFill>
                <a:latin typeface="Arial" charset="0"/>
              </a:rPr>
              <a:t>sleep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1816100" y="4149725"/>
            <a:ext cx="53800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Comic Sans MS" pitchFamily="66" charset="0"/>
              </a:rPr>
              <a:t>we sleep </a:t>
            </a:r>
            <a:r>
              <a:rPr lang="en-US" altLang="zh-CN" sz="4400" b="1">
                <a:solidFill>
                  <a:srgbClr val="FF3300"/>
                </a:solidFill>
                <a:latin typeface="Comic Sans MS" pitchFamily="66" charset="0"/>
              </a:rPr>
              <a:t>every day</a:t>
            </a:r>
          </a:p>
        </p:txBody>
      </p:sp>
      <p:pic>
        <p:nvPicPr>
          <p:cNvPr id="16389" name="Picture 5" descr="j05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3975"/>
            <a:ext cx="28956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j05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6403975"/>
            <a:ext cx="28956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j05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403975"/>
            <a:ext cx="28956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  <p:bldP spid="860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9168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191000"/>
            <a:ext cx="6859588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2" name="Group 5"/>
          <p:cNvGrpSpPr>
            <a:grpSpLocks/>
          </p:cNvGrpSpPr>
          <p:nvPr/>
        </p:nvGrpSpPr>
        <p:grpSpPr bwMode="auto">
          <a:xfrm>
            <a:off x="381000" y="0"/>
            <a:ext cx="1295400" cy="692150"/>
            <a:chOff x="340" y="-153"/>
            <a:chExt cx="1619" cy="562"/>
          </a:xfrm>
        </p:grpSpPr>
        <p:sp>
          <p:nvSpPr>
            <p:cNvPr id="17414" name="AutoShape 6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5" name="Oval 7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1 a</a:t>
              </a:r>
            </a:p>
          </p:txBody>
        </p:sp>
        <p:pic>
          <p:nvPicPr>
            <p:cNvPr id="17417" name="Picture 9" descr="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3" name="Rectangle 13"/>
          <p:cNvSpPr>
            <a:spLocks noChangeArrowheads="1"/>
          </p:cNvSpPr>
          <p:nvPr/>
        </p:nvSpPr>
        <p:spPr bwMode="auto">
          <a:xfrm>
            <a:off x="1905000" y="533400"/>
            <a:ext cx="511651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Match the words with the pictures.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687763" y="2428875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milk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6599238" y="5554663"/>
            <a:ext cx="1352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sleep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786563" y="2428875"/>
            <a:ext cx="1073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fruit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762000" y="5257800"/>
            <a:ext cx="254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vegetables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571500" y="2571750"/>
            <a:ext cx="224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junk food</a:t>
            </a:r>
          </a:p>
        </p:txBody>
      </p: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533400" y="838200"/>
            <a:ext cx="7783513" cy="4438650"/>
            <a:chOff x="315" y="585"/>
            <a:chExt cx="4903" cy="2796"/>
          </a:xfrm>
        </p:grpSpPr>
        <p:pic>
          <p:nvPicPr>
            <p:cNvPr id="18441" name="Picture 2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33" t="18808" r="41220" b="74727"/>
            <a:stretch>
              <a:fillRect/>
            </a:stretch>
          </p:blipFill>
          <p:spPr bwMode="auto">
            <a:xfrm>
              <a:off x="450" y="2520"/>
              <a:ext cx="1280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2" name="Picture 3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32" t="18103" r="6071" b="74338"/>
            <a:stretch>
              <a:fillRect/>
            </a:stretch>
          </p:blipFill>
          <p:spPr bwMode="auto">
            <a:xfrm>
              <a:off x="3842" y="2374"/>
              <a:ext cx="1376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3" name="Picture 4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76" t="18230" r="24115" b="75331"/>
            <a:stretch>
              <a:fillRect/>
            </a:stretch>
          </p:blipFill>
          <p:spPr bwMode="auto">
            <a:xfrm>
              <a:off x="3690" y="585"/>
              <a:ext cx="1275" cy="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4" name="Picture 5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17" t="18294" r="58337" b="75244"/>
            <a:stretch>
              <a:fillRect/>
            </a:stretch>
          </p:blipFill>
          <p:spPr bwMode="auto">
            <a:xfrm>
              <a:off x="315" y="585"/>
              <a:ext cx="1285" cy="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5" name="Picture 6" descr="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91" t="18393" r="75587" b="75305"/>
            <a:stretch>
              <a:fillRect/>
            </a:stretch>
          </p:blipFill>
          <p:spPr bwMode="auto">
            <a:xfrm>
              <a:off x="2025" y="585"/>
              <a:ext cx="1279" cy="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6" name="图片 13" descr="coffe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2" y="2509"/>
              <a:ext cx="1140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811588" y="5626100"/>
            <a:ext cx="1544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coffee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12" grpId="0"/>
      <p:bldP spid="21513" grpId="0"/>
      <p:bldP spid="21514" grpId="0"/>
      <p:bldP spid="21515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3" t="18808" r="41220" b="74727"/>
          <a:stretch>
            <a:fillRect/>
          </a:stretch>
        </p:blipFill>
        <p:spPr bwMode="auto">
          <a:xfrm>
            <a:off x="6084888" y="2708275"/>
            <a:ext cx="2032000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2" t="18103" r="6071" b="74338"/>
          <a:stretch>
            <a:fillRect/>
          </a:stretch>
        </p:blipFill>
        <p:spPr bwMode="auto">
          <a:xfrm>
            <a:off x="5988050" y="1052513"/>
            <a:ext cx="2184400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6" t="18230" r="24115" b="75331"/>
          <a:stretch>
            <a:fillRect/>
          </a:stretch>
        </p:blipFill>
        <p:spPr bwMode="auto">
          <a:xfrm>
            <a:off x="900113" y="2565400"/>
            <a:ext cx="2024062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7" t="18294" r="58337" b="75244"/>
          <a:stretch>
            <a:fillRect/>
          </a:stretch>
        </p:blipFill>
        <p:spPr bwMode="auto">
          <a:xfrm>
            <a:off x="3132138" y="4005263"/>
            <a:ext cx="2663825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1" t="18393" r="75587" b="75305"/>
          <a:stretch>
            <a:fillRect/>
          </a:stretch>
        </p:blipFill>
        <p:spPr bwMode="auto">
          <a:xfrm>
            <a:off x="971550" y="981075"/>
            <a:ext cx="2030413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1919288" y="2286000"/>
            <a:ext cx="48831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b="1">
                <a:solidFill>
                  <a:srgbClr val="FF3300"/>
                </a:solidFill>
                <a:latin typeface="Arial" charset="0"/>
              </a:rPr>
              <a:t>is good for our health</a:t>
            </a: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3203575" y="1412875"/>
            <a:ext cx="936625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H="1">
            <a:off x="4427538" y="1484313"/>
            <a:ext cx="136842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V="1">
            <a:off x="2987675" y="3068638"/>
            <a:ext cx="1008063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 flipH="1" flipV="1">
            <a:off x="4572000" y="3068638"/>
            <a:ext cx="13684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2171700" y="5976938"/>
            <a:ext cx="45783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600" b="1">
                <a:solidFill>
                  <a:srgbClr val="FF3300"/>
                </a:solidFill>
                <a:latin typeface="Arial" charset="0"/>
              </a:rPr>
              <a:t>is bad for our health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0" y="338138"/>
            <a:ext cx="33274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7200" i="1">
                <a:solidFill>
                  <a:srgbClr val="FF0000"/>
                </a:solidFill>
                <a:latin typeface="Monotype Corsiva" pitchFamily="66" charset="0"/>
              </a:rPr>
              <a:t>Let’s 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2643188" y="1524000"/>
            <a:ext cx="3219450" cy="1676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Arial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2133600"/>
            <a:ext cx="8686800" cy="1143000"/>
          </a:xfrm>
        </p:spPr>
        <p:txBody>
          <a:bodyPr/>
          <a:lstStyle/>
          <a:p>
            <a:r>
              <a:rPr lang="en-US" altLang="zh-CN" i="1" smtClean="0">
                <a:solidFill>
                  <a:srgbClr val="FF3300"/>
                </a:solidFill>
              </a:rPr>
              <a:t>junk food</a:t>
            </a:r>
            <a:r>
              <a:rPr lang="en-US" altLang="zh-CN" i="1" smtClean="0"/>
              <a:t/>
            </a:r>
            <a:br>
              <a:rPr lang="en-US" altLang="zh-CN" i="1" smtClean="0"/>
            </a:br>
            <a:r>
              <a:rPr lang="en-US" altLang="zh-CN" i="1" smtClean="0"/>
              <a:t/>
            </a:r>
            <a:br>
              <a:rPr lang="en-US" altLang="zh-CN" i="1" smtClean="0"/>
            </a:br>
            <a:r>
              <a:rPr lang="en-US" altLang="zh-CN" i="1" smtClean="0">
                <a:solidFill>
                  <a:srgbClr val="FF6600"/>
                </a:solidFill>
              </a:rPr>
              <a:t>un</a:t>
            </a:r>
            <a:r>
              <a:rPr lang="en-US" altLang="zh-CN" i="1" smtClean="0">
                <a:solidFill>
                  <a:schemeClr val="tx1"/>
                </a:solidFill>
              </a:rPr>
              <a:t>healthy</a:t>
            </a:r>
            <a:r>
              <a:rPr lang="en-US" altLang="zh-CN" i="1" smtClean="0"/>
              <a:t> </a:t>
            </a:r>
            <a:r>
              <a:rPr lang="en-US" altLang="zh-CN" i="1" smtClean="0">
                <a:solidFill>
                  <a:schemeClr val="tx1"/>
                </a:solidFill>
              </a:rPr>
              <a:t>food</a:t>
            </a:r>
          </a:p>
        </p:txBody>
      </p:sp>
      <p:pic>
        <p:nvPicPr>
          <p:cNvPr id="20484" name="Picture 4" descr="图片3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00063"/>
            <a:ext cx="2665413" cy="2420937"/>
          </a:xfrm>
          <a:noFill/>
        </p:spPr>
      </p:pic>
      <p:pic>
        <p:nvPicPr>
          <p:cNvPr id="20485" name="Picture 5" descr="图片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214688"/>
            <a:ext cx="1970088" cy="2220912"/>
          </a:xfrm>
          <a:noFill/>
        </p:spPr>
      </p:pic>
      <p:pic>
        <p:nvPicPr>
          <p:cNvPr id="20486" name="Picture 6" descr="图片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685800"/>
            <a:ext cx="2971800" cy="2951163"/>
          </a:xfrm>
          <a:noFill/>
        </p:spPr>
      </p:pic>
      <p:pic>
        <p:nvPicPr>
          <p:cNvPr id="20487" name="Picture 7" descr="127451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5863" y="3851275"/>
            <a:ext cx="2878137" cy="1801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1751013" y="620713"/>
            <a:ext cx="4392612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21507" name="Picture 4" descr="5328501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73238"/>
            <a:ext cx="2171700" cy="1766887"/>
          </a:xfrm>
          <a:noFill/>
        </p:spPr>
      </p:pic>
      <p:pic>
        <p:nvPicPr>
          <p:cNvPr id="21508" name="Picture 5" descr="chi85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0575" y="1844675"/>
            <a:ext cx="2003425" cy="1570038"/>
          </a:xfrm>
          <a:noFill/>
        </p:spPr>
      </p:pic>
      <p:pic>
        <p:nvPicPr>
          <p:cNvPr id="21509" name="Picture 6" descr="food5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830638"/>
            <a:ext cx="2451100" cy="1981200"/>
          </a:xfrm>
          <a:noFill/>
        </p:spPr>
      </p:pic>
      <p:pic>
        <p:nvPicPr>
          <p:cNvPr id="21510" name="Picture 7" descr="图片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16763" y="3775075"/>
            <a:ext cx="2027237" cy="1647825"/>
          </a:xfrm>
          <a:noFill/>
        </p:spPr>
      </p:pic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4429125" y="2214563"/>
            <a:ext cx="254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vegetables</a:t>
            </a: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5357813" y="4714875"/>
            <a:ext cx="109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milk</a:t>
            </a:r>
          </a:p>
        </p:txBody>
      </p:sp>
      <p:sp>
        <p:nvSpPr>
          <p:cNvPr id="21513" name="Text Box 10"/>
          <p:cNvSpPr txBox="1">
            <a:spLocks noChangeArrowheads="1"/>
          </p:cNvSpPr>
          <p:nvPr/>
        </p:nvSpPr>
        <p:spPr bwMode="auto">
          <a:xfrm>
            <a:off x="3203575" y="4797425"/>
            <a:ext cx="1073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fruit</a:t>
            </a:r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2857500" y="2214563"/>
            <a:ext cx="1250950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Arial" charset="0"/>
              </a:rPr>
              <a:t>eggs</a:t>
            </a:r>
          </a:p>
          <a:p>
            <a:pPr eaLnBrk="1" hangingPunct="1"/>
            <a:endParaRPr lang="en-US" altLang="zh-CN" sz="3200">
              <a:latin typeface="Arial" charset="0"/>
            </a:endParaRPr>
          </a:p>
        </p:txBody>
      </p:sp>
      <p:sp>
        <p:nvSpPr>
          <p:cNvPr id="91147" name="矩形 11"/>
          <p:cNvSpPr>
            <a:spLocks noChangeArrowheads="1"/>
          </p:cNvSpPr>
          <p:nvPr/>
        </p:nvSpPr>
        <p:spPr bwMode="auto">
          <a:xfrm>
            <a:off x="2786063" y="714375"/>
            <a:ext cx="2901950" cy="641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3300"/>
                </a:solidFill>
                <a:latin typeface="Arial" charset="0"/>
              </a:rPr>
              <a:t>healthy food</a:t>
            </a:r>
            <a:endParaRPr lang="en-US" altLang="zh-CN" sz="3600" b="1">
              <a:solidFill>
                <a:srgbClr val="FF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en-US" sz="2800">
                <a:solidFill>
                  <a:srgbClr val="000000"/>
                </a:solidFill>
              </a:rPr>
              <a:t>Ask and answer questions.</a:t>
            </a:r>
            <a:r>
              <a:rPr lang="en-US" altLang="zh-CN" sz="2800">
                <a:solidFill>
                  <a:srgbClr val="000000"/>
                </a:solidFill>
              </a:rPr>
              <a:t> </a:t>
            </a:r>
            <a:r>
              <a:rPr lang="en-US" altLang="en-US" sz="2800">
                <a:solidFill>
                  <a:srgbClr val="000000"/>
                </a:solidFill>
              </a:rPr>
              <a:t>Use the words from 1a.</a:t>
            </a:r>
            <a:endParaRPr lang="en-US" altLang="zh-CN" sz="2800">
              <a:solidFill>
                <a:srgbClr val="000000"/>
              </a:solidFill>
            </a:endParaRP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381000" y="0"/>
            <a:ext cx="1295400" cy="692150"/>
            <a:chOff x="340" y="-153"/>
            <a:chExt cx="1619" cy="562"/>
          </a:xfrm>
        </p:grpSpPr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4" name="Oval 6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1 b</a:t>
              </a:r>
            </a:p>
          </p:txBody>
        </p:sp>
        <p:pic>
          <p:nvPicPr>
            <p:cNvPr id="22536" name="Picture 8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381000" y="990600"/>
            <a:ext cx="87630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200" b="1">
                <a:solidFill>
                  <a:srgbClr val="FF3300"/>
                </a:solidFill>
              </a:rPr>
              <a:t>A:</a:t>
            </a:r>
            <a:r>
              <a:rPr lang="en-US" altLang="zh-CN" sz="3200" b="1"/>
              <a:t> How often do you drink milk, Liu Fang?</a:t>
            </a:r>
          </a:p>
          <a:p>
            <a:pPr>
              <a:lnSpc>
                <a:spcPct val="200000"/>
              </a:lnSpc>
            </a:pPr>
            <a:r>
              <a:rPr lang="en-US" altLang="zh-CN" sz="3200" b="1">
                <a:solidFill>
                  <a:schemeClr val="accent2"/>
                </a:solidFill>
              </a:rPr>
              <a:t>B:</a:t>
            </a:r>
            <a:r>
              <a:rPr lang="en-US" altLang="zh-CN" sz="3200" b="1"/>
              <a:t> I drink milk every day.</a:t>
            </a:r>
          </a:p>
          <a:p>
            <a:pPr>
              <a:lnSpc>
                <a:spcPct val="200000"/>
              </a:lnSpc>
            </a:pPr>
            <a:r>
              <a:rPr lang="en-US" altLang="zh-CN" sz="3200" b="1">
                <a:solidFill>
                  <a:srgbClr val="FF3300"/>
                </a:solidFill>
              </a:rPr>
              <a:t>A:</a:t>
            </a:r>
            <a:r>
              <a:rPr lang="en-US" altLang="zh-CN" sz="3200" b="1"/>
              <a:t> Do you like it?</a:t>
            </a:r>
          </a:p>
          <a:p>
            <a:pPr>
              <a:lnSpc>
                <a:spcPct val="200000"/>
              </a:lnSpc>
            </a:pPr>
            <a:r>
              <a:rPr lang="en-US" altLang="zh-CN" sz="3200" b="1">
                <a:solidFill>
                  <a:schemeClr val="accent2"/>
                </a:solidFill>
              </a:rPr>
              <a:t>B:</a:t>
            </a:r>
            <a:r>
              <a:rPr lang="en-US" altLang="zh-CN" sz="3200" b="1"/>
              <a:t> No. But my mother wants me to drink it. </a:t>
            </a:r>
          </a:p>
          <a:p>
            <a:pPr>
              <a:lnSpc>
                <a:spcPct val="200000"/>
              </a:lnSpc>
            </a:pPr>
            <a:r>
              <a:rPr lang="en-US" altLang="zh-CN" sz="3200" b="1"/>
              <a:t>       She says it</a:t>
            </a:r>
            <a:r>
              <a:rPr lang="en-US" altLang="zh-CN" sz="3200" b="1">
                <a:latin typeface="Arial" charset="0"/>
              </a:rPr>
              <a:t>’</a:t>
            </a:r>
            <a:r>
              <a:rPr lang="en-US" altLang="zh-CN" sz="3200" b="1"/>
              <a:t>s </a:t>
            </a:r>
            <a:r>
              <a:rPr lang="en-US" altLang="zh-CN" sz="3200" b="1">
                <a:solidFill>
                  <a:srgbClr val="FF3300"/>
                </a:solidFill>
              </a:rPr>
              <a:t>good for</a:t>
            </a:r>
            <a:r>
              <a:rPr lang="en-US" altLang="zh-CN" sz="3200" b="1"/>
              <a:t> my health.</a:t>
            </a:r>
            <a:r>
              <a:rPr lang="en-US" altLang="zh-CN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en-US" sz="2800" b="1">
                <a:solidFill>
                  <a:srgbClr val="000000"/>
                </a:solidFill>
              </a:rPr>
              <a:t>Listen to the interview about eating habits.</a:t>
            </a:r>
            <a:endParaRPr lang="en-US" altLang="zh-CN" sz="2800" b="1">
              <a:solidFill>
                <a:srgbClr val="000000"/>
              </a:solidFill>
            </a:endParaRPr>
          </a:p>
          <a:p>
            <a:r>
              <a:rPr lang="en-US" altLang="zh-CN" sz="2800" b="1">
                <a:solidFill>
                  <a:srgbClr val="000000"/>
                </a:solidFill>
              </a:rPr>
              <a:t>      </a:t>
            </a:r>
            <a:r>
              <a:rPr lang="en-US" altLang="en-US" sz="2800" b="1">
                <a:solidFill>
                  <a:srgbClr val="000000"/>
                </a:solidFill>
              </a:rPr>
              <a:t> </a:t>
            </a:r>
            <a:r>
              <a:rPr lang="en-US" altLang="zh-CN" sz="2800" b="1">
                <a:solidFill>
                  <a:srgbClr val="000000"/>
                </a:solidFill>
              </a:rPr>
              <a:t>  </a:t>
            </a:r>
            <a:r>
              <a:rPr lang="en-US" altLang="en-US" sz="2800" b="1">
                <a:solidFill>
                  <a:srgbClr val="000000"/>
                </a:solidFill>
              </a:rPr>
              <a:t>Circle your answer to each question.</a:t>
            </a:r>
            <a:endParaRPr lang="en-US" altLang="zh-CN" sz="2800" b="1">
              <a:solidFill>
                <a:srgbClr val="000000"/>
              </a:solidFill>
            </a:endParaRP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381000" y="0"/>
            <a:ext cx="1295400" cy="692150"/>
            <a:chOff x="340" y="-153"/>
            <a:chExt cx="1619" cy="562"/>
          </a:xfrm>
        </p:grpSpPr>
        <p:sp>
          <p:nvSpPr>
            <p:cNvPr id="23577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8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9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1 c</a:t>
              </a:r>
            </a:p>
          </p:txBody>
        </p:sp>
        <p:pic>
          <p:nvPicPr>
            <p:cNvPr id="23580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18846" name="Group 62"/>
          <p:cNvGraphicFramePr>
            <a:graphicFrameLocks noGrp="1"/>
          </p:cNvGraphicFramePr>
          <p:nvPr/>
        </p:nvGraphicFramePr>
        <p:xfrm>
          <a:off x="0" y="1981200"/>
          <a:ext cx="9144000" cy="2667000"/>
        </p:xfrm>
        <a:graphic>
          <a:graphicData uri="http://schemas.openxmlformats.org/drawingml/2006/table">
            <a:tbl>
              <a:tblPr/>
              <a:tblGrid>
                <a:gridCol w="4343400"/>
                <a:gridCol w="1371600"/>
                <a:gridCol w="1143000"/>
                <a:gridCol w="2286000"/>
              </a:tblGrid>
              <a:tr h="1333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Is Bill healthy?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Yes.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 don’t know.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Is Tina healthy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Yes.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 don’t know.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573" name="Pict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24400"/>
            <a:ext cx="236220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Picture 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24400"/>
            <a:ext cx="24384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5" name="Rectangle 67"/>
          <p:cNvSpPr>
            <a:spLocks noChangeArrowheads="1"/>
          </p:cNvSpPr>
          <p:nvPr/>
        </p:nvSpPr>
        <p:spPr bwMode="auto">
          <a:xfrm>
            <a:off x="3155950" y="3440113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 b="1">
                <a:latin typeface="Arial" charset="0"/>
              </a:rPr>
              <a:t>  </a:t>
            </a:r>
            <a:endParaRPr lang="en-US" altLang="zh-CN">
              <a:latin typeface="Arial" charset="0"/>
            </a:endParaRPr>
          </a:p>
        </p:txBody>
      </p: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3155950" y="4313238"/>
            <a:ext cx="219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1000" b="1">
                <a:latin typeface="Arial" charset="0"/>
              </a:rPr>
              <a:t> </a:t>
            </a:r>
            <a:endParaRPr lang="en-US" altLang="zh-CN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en-US" sz="2800" b="1">
                <a:solidFill>
                  <a:srgbClr val="000000"/>
                </a:solidFill>
              </a:rPr>
              <a:t>Listen again. Fill in the blanks in the survey.</a:t>
            </a:r>
            <a:endParaRPr lang="en-US" altLang="zh-CN" sz="2800" b="1">
              <a:solidFill>
                <a:srgbClr val="000000"/>
              </a:solidFill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381000" y="0"/>
            <a:ext cx="1295400" cy="692150"/>
            <a:chOff x="340" y="-153"/>
            <a:chExt cx="1619" cy="562"/>
          </a:xfrm>
        </p:grpSpPr>
        <p:sp>
          <p:nvSpPr>
            <p:cNvPr id="24581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2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1 d</a:t>
              </a:r>
            </a:p>
          </p:txBody>
        </p:sp>
        <p:pic>
          <p:nvPicPr>
            <p:cNvPr id="24584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0" name="Rectangle 9"/>
          <p:cNvSpPr>
            <a:spLocks noChangeArrowheads="1"/>
          </p:cNvSpPr>
          <p:nvPr/>
        </p:nvSpPr>
        <p:spPr bwMode="auto">
          <a:xfrm>
            <a:off x="228600" y="1004888"/>
            <a:ext cx="8915400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45000"/>
              </a:lnSpc>
            </a:pPr>
            <a:r>
              <a:rPr lang="en-US" altLang="zh-CN" sz="2800" b="1">
                <a:solidFill>
                  <a:srgbClr val="FF3300"/>
                </a:solidFill>
              </a:rPr>
              <a:t>Questions                                            Tina              Bill</a:t>
            </a:r>
          </a:p>
          <a:p>
            <a:pPr>
              <a:lnSpc>
                <a:spcPct val="145000"/>
              </a:lnSpc>
            </a:pPr>
            <a:r>
              <a:rPr lang="en-US" altLang="zh-CN" sz="2800" b="1"/>
              <a:t>1. How often do you exercise?             </a:t>
            </a:r>
            <a:r>
              <a:rPr lang="en-US" altLang="zh-CN" sz="2800" b="1" u="sng"/>
              <a:t>  Every day </a:t>
            </a:r>
            <a:r>
              <a:rPr lang="en-US" altLang="zh-CN" sz="2800" b="1"/>
              <a:t>   </a:t>
            </a:r>
            <a:r>
              <a:rPr lang="en-US" altLang="zh-CN" sz="2800" b="1" u="sng"/>
              <a:t>____</a:t>
            </a:r>
            <a:endParaRPr lang="en-US" altLang="zh-CN" sz="2800" b="1"/>
          </a:p>
          <a:p>
            <a:pPr>
              <a:lnSpc>
                <a:spcPct val="145000"/>
              </a:lnSpc>
            </a:pPr>
            <a:r>
              <a:rPr lang="en-US" altLang="zh-CN" sz="2800" b="1"/>
              <a:t>2. How often do you eat fruit?               </a:t>
            </a:r>
            <a:r>
              <a:rPr lang="en-US" altLang="zh-CN" sz="2800" b="1" u="sng"/>
              <a:t>           </a:t>
            </a:r>
            <a:r>
              <a:rPr lang="en-US" altLang="zh-CN" sz="2800" b="1"/>
              <a:t>  </a:t>
            </a:r>
            <a:r>
              <a:rPr lang="en-US" altLang="zh-CN" sz="2800" b="1" u="sng"/>
              <a:t>          </a:t>
            </a:r>
            <a:r>
              <a:rPr lang="en-US" altLang="zh-CN" sz="2800" b="1"/>
              <a:t> </a:t>
            </a:r>
          </a:p>
          <a:p>
            <a:pPr>
              <a:lnSpc>
                <a:spcPct val="145000"/>
              </a:lnSpc>
            </a:pPr>
            <a:r>
              <a:rPr lang="en-US" altLang="zh-CN" sz="2800" b="1"/>
              <a:t>3. How many hours do you sleep every night?  </a:t>
            </a:r>
            <a:r>
              <a:rPr lang="en-US" altLang="zh-CN" sz="2800" b="1" u="sng"/>
              <a:t>          </a:t>
            </a:r>
            <a:r>
              <a:rPr lang="en-US" altLang="zh-CN" sz="2800" b="1"/>
              <a:t>   </a:t>
            </a:r>
            <a:r>
              <a:rPr lang="en-US" altLang="zh-CN" sz="2800" b="1" u="sng"/>
              <a:t>          </a:t>
            </a:r>
            <a:r>
              <a:rPr lang="en-US" altLang="zh-CN" sz="2800" b="1"/>
              <a:t>  </a:t>
            </a:r>
          </a:p>
          <a:p>
            <a:pPr>
              <a:lnSpc>
                <a:spcPct val="145000"/>
              </a:lnSpc>
            </a:pPr>
            <a:r>
              <a:rPr lang="en-US" altLang="zh-CN" sz="2800" b="1"/>
              <a:t>4. How often do you drink milk?            </a:t>
            </a:r>
            <a:r>
              <a:rPr lang="en-US" altLang="zh-CN" sz="2800" b="1" u="sng"/>
              <a:t>           </a:t>
            </a:r>
            <a:r>
              <a:rPr lang="en-US" altLang="zh-CN" sz="2800" b="1"/>
              <a:t>  </a:t>
            </a:r>
            <a:r>
              <a:rPr lang="en-US" altLang="zh-CN" sz="2800" b="1" u="sng"/>
              <a:t>            </a:t>
            </a:r>
            <a:endParaRPr lang="en-US" altLang="zh-CN" sz="2800" b="1"/>
          </a:p>
          <a:p>
            <a:pPr>
              <a:lnSpc>
                <a:spcPct val="145000"/>
              </a:lnSpc>
            </a:pPr>
            <a:r>
              <a:rPr lang="en-US" altLang="zh-CN" sz="2800" b="1"/>
              <a:t>5. How often do you eat junk food?          </a:t>
            </a:r>
            <a:r>
              <a:rPr lang="en-US" altLang="zh-CN" sz="2800" b="1" u="sng"/>
              <a:t>           </a:t>
            </a:r>
            <a:r>
              <a:rPr lang="en-US" altLang="zh-CN" sz="2800" b="1"/>
              <a:t>  </a:t>
            </a:r>
            <a:r>
              <a:rPr lang="en-US" altLang="zh-CN" sz="2800" b="1" u="sng"/>
              <a:t>           </a:t>
            </a:r>
            <a:r>
              <a:rPr lang="en-US" altLang="zh-CN" sz="2800" b="1"/>
              <a:t> </a:t>
            </a:r>
          </a:p>
          <a:p>
            <a:pPr>
              <a:lnSpc>
                <a:spcPct val="145000"/>
              </a:lnSpc>
            </a:pPr>
            <a:r>
              <a:rPr lang="en-US" altLang="zh-CN" sz="2800" b="1"/>
              <a:t>6. How often do you drink coffee?</a:t>
            </a:r>
            <a:r>
              <a:rPr lang="en-US" altLang="zh-CN"/>
              <a:t>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_01_04111507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7" r="179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771775" y="2565400"/>
            <a:ext cx="6696075" cy="2187575"/>
          </a:xfrm>
        </p:spPr>
        <p:txBody>
          <a:bodyPr rtlCol="0">
            <a:normAutofit lnSpcReduction="10000"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altLang="zh-CN" b="1">
                <a:solidFill>
                  <a:srgbClr val="FF5050"/>
                </a:solidFill>
              </a:rPr>
              <a:t>often give</a:t>
            </a:r>
            <a:r>
              <a:rPr lang="en-US" altLang="zh-CN" b="1"/>
              <a:t> </a:t>
            </a: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 clean water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altLang="zh-CN" b="1">
                <a:solidFill>
                  <a:srgbClr val="FF5050"/>
                </a:solidFill>
              </a:rPr>
              <a:t>change</a:t>
            </a:r>
            <a:r>
              <a:rPr lang="en-US" altLang="zh-CN" b="1"/>
              <a:t> </a:t>
            </a: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water once a week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altLang="zh-CN" b="1">
                <a:solidFill>
                  <a:srgbClr val="FF00FF"/>
                </a:solidFill>
              </a:rPr>
              <a:t>put some green leaves in the bowl</a:t>
            </a:r>
            <a:endParaRPr lang="en-US" altLang="zh-CN" b="1"/>
          </a:p>
          <a:p>
            <a:pPr indent="-274320" fontAlgn="auto">
              <a:spcAft>
                <a:spcPts val="0"/>
              </a:spcAft>
              <a:defRPr/>
            </a:pPr>
            <a:r>
              <a:rPr lang="en-US" altLang="zh-CN" b="1">
                <a:solidFill>
                  <a:srgbClr val="FF00FF"/>
                </a:solidFill>
              </a:rPr>
              <a:t>not</a:t>
            </a:r>
            <a:r>
              <a:rPr lang="en-US" altLang="zh-CN" b="1">
                <a:solidFill>
                  <a:srgbClr val="FF5050"/>
                </a:solidFill>
              </a:rPr>
              <a:t> give</a:t>
            </a:r>
            <a:r>
              <a:rPr lang="en-US" altLang="zh-CN" b="1"/>
              <a:t> </a:t>
            </a: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 too much food</a:t>
            </a:r>
            <a:r>
              <a:rPr lang="en-US" altLang="zh-CN" b="1">
                <a:solidFill>
                  <a:srgbClr val="FF00FF"/>
                </a:solidFill>
              </a:rPr>
              <a:t> 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altLang="zh-CN" b="1">
                <a:solidFill>
                  <a:srgbClr val="FF3300"/>
                </a:solidFill>
              </a:rPr>
              <a:t>not</a:t>
            </a:r>
            <a:r>
              <a:rPr lang="en-US" altLang="zh-CN" b="1">
                <a:solidFill>
                  <a:srgbClr val="FF00FF"/>
                </a:solidFill>
              </a:rPr>
              <a:t> </a:t>
            </a:r>
            <a:r>
              <a:rPr lang="en-US" altLang="zh-CN" b="1">
                <a:solidFill>
                  <a:srgbClr val="FF5050"/>
                </a:solidFill>
              </a:rPr>
              <a:t>put</a:t>
            </a:r>
            <a:r>
              <a:rPr lang="en-US" altLang="zh-CN" b="1"/>
              <a:t> </a:t>
            </a: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it in the sun</a:t>
            </a:r>
          </a:p>
        </p:txBody>
      </p:sp>
      <p:pic>
        <p:nvPicPr>
          <p:cNvPr id="7172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32004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073150" y="1125538"/>
            <a:ext cx="7943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6600CC"/>
                </a:solidFill>
              </a:rPr>
              <a:t> </a:t>
            </a:r>
            <a:r>
              <a:rPr lang="en-US" altLang="zh-CN" sz="3600" b="1">
                <a:solidFill>
                  <a:srgbClr val="FF3300"/>
                </a:solidFill>
              </a:rPr>
              <a:t>What should I do to keep fish at home?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059113" y="1773238"/>
            <a:ext cx="5399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00"/>
                </a:solidFill>
              </a:rPr>
              <a:t>Maybe you should…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3276600" y="381000"/>
            <a:ext cx="3095625" cy="719138"/>
          </a:xfrm>
          <a:prstGeom prst="ellipse">
            <a:avLst/>
          </a:prstGeom>
          <a:solidFill>
            <a:srgbClr val="99CC00"/>
          </a:solidFill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40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Give advice</a:t>
            </a:r>
          </a:p>
        </p:txBody>
      </p:sp>
      <p:grpSp>
        <p:nvGrpSpPr>
          <p:cNvPr id="7176" name="Group 14"/>
          <p:cNvGrpSpPr>
            <a:grpSpLocks/>
          </p:cNvGrpSpPr>
          <p:nvPr/>
        </p:nvGrpSpPr>
        <p:grpSpPr bwMode="auto">
          <a:xfrm>
            <a:off x="228600" y="0"/>
            <a:ext cx="2133600" cy="692150"/>
            <a:chOff x="340" y="-153"/>
            <a:chExt cx="1619" cy="562"/>
          </a:xfrm>
        </p:grpSpPr>
        <p:sp>
          <p:nvSpPr>
            <p:cNvPr id="7178" name="AutoShape 15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9" name="Oval 16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Rectangle 17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Free talk</a:t>
              </a:r>
            </a:p>
          </p:txBody>
        </p:sp>
        <p:pic>
          <p:nvPicPr>
            <p:cNvPr id="7181" name="Picture 18" descr="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6099" name="Picture 19" descr="200603200817538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359400"/>
            <a:ext cx="21082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  <p:bldP spid="4608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en-US" sz="2800" b="1">
                <a:solidFill>
                  <a:srgbClr val="000000"/>
                </a:solidFill>
              </a:rPr>
              <a:t>Student A is the reporter. Student B is Tina or</a:t>
            </a:r>
            <a:endParaRPr lang="en-US" altLang="zh-CN" sz="2800" b="1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2800" b="1">
                <a:solidFill>
                  <a:srgbClr val="000000"/>
                </a:solidFill>
              </a:rPr>
              <a:t>          </a:t>
            </a:r>
            <a:r>
              <a:rPr lang="en-US" altLang="en-US" sz="2800" b="1">
                <a:solidFill>
                  <a:srgbClr val="000000"/>
                </a:solidFill>
              </a:rPr>
              <a:t> Bill. Ask and answer questions. Then change roles. </a:t>
            </a:r>
            <a:endParaRPr lang="en-US" altLang="zh-CN" sz="2800" b="1">
              <a:solidFill>
                <a:srgbClr val="000000"/>
              </a:solidFill>
            </a:endParaRP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304800" y="228600"/>
            <a:ext cx="1295400" cy="692150"/>
            <a:chOff x="340" y="-153"/>
            <a:chExt cx="1619" cy="562"/>
          </a:xfrm>
        </p:grpSpPr>
        <p:sp>
          <p:nvSpPr>
            <p:cNvPr id="25605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06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07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1 c</a:t>
              </a:r>
            </a:p>
          </p:txBody>
        </p:sp>
        <p:pic>
          <p:nvPicPr>
            <p:cNvPr id="25608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1143000" y="1981200"/>
            <a:ext cx="677545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4000" b="1"/>
              <a:t>A: How often do you exercise?</a:t>
            </a:r>
          </a:p>
          <a:p>
            <a:pPr>
              <a:lnSpc>
                <a:spcPct val="200000"/>
              </a:lnSpc>
            </a:pPr>
            <a:r>
              <a:rPr lang="en-US" altLang="zh-CN" sz="4000" b="1"/>
              <a:t>B: I exercise every day.</a:t>
            </a:r>
          </a:p>
          <a:p>
            <a:pPr>
              <a:lnSpc>
                <a:spcPct val="200000"/>
              </a:lnSpc>
            </a:pPr>
            <a:r>
              <a:rPr lang="en-US" altLang="zh-CN" sz="4000" b="1"/>
              <a:t>A: And how often do you</a:t>
            </a:r>
            <a:r>
              <a:rPr lang="en-US" altLang="zh-CN" sz="4000" b="1">
                <a:latin typeface="Arial" charset="0"/>
              </a:rPr>
              <a:t>…</a:t>
            </a:r>
            <a:r>
              <a:rPr lang="en-US" altLang="zh-CN" sz="4000" b="1"/>
              <a:t>?</a:t>
            </a:r>
            <a:r>
              <a:rPr lang="en-US" altLang="zh-CN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2016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zh-CN"/>
              <a:t> </a:t>
            </a:r>
            <a:r>
              <a:rPr lang="en-US" altLang="zh-CN" sz="2800" b="1">
                <a:solidFill>
                  <a:srgbClr val="000000"/>
                </a:solidFill>
              </a:rPr>
              <a:t>Rank these activities according to how often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</a:rPr>
              <a:t>          you think your classmates do them 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</a:rPr>
              <a:t>                               (I=most often, 6=least often)</a:t>
            </a:r>
            <a:r>
              <a:rPr lang="en-US" altLang="zh-CN" sz="280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381000" y="0"/>
            <a:ext cx="1295400" cy="692150"/>
            <a:chOff x="340" y="-153"/>
            <a:chExt cx="1619" cy="562"/>
          </a:xfrm>
        </p:grpSpPr>
        <p:sp>
          <p:nvSpPr>
            <p:cNvPr id="26641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2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43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2 a</a:t>
              </a:r>
            </a:p>
          </p:txBody>
        </p:sp>
        <p:pic>
          <p:nvPicPr>
            <p:cNvPr id="26644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8" name="Rectangle 14"/>
          <p:cNvSpPr>
            <a:spLocks noChangeArrowheads="1"/>
          </p:cNvSpPr>
          <p:nvPr/>
        </p:nvSpPr>
        <p:spPr bwMode="auto">
          <a:xfrm>
            <a:off x="1219200" y="22860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Rectangle 15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6630" name="Rectangle 16"/>
          <p:cNvSpPr>
            <a:spLocks noChangeArrowheads="1"/>
          </p:cNvSpPr>
          <p:nvPr/>
        </p:nvSpPr>
        <p:spPr bwMode="auto">
          <a:xfrm>
            <a:off x="2819400" y="2133600"/>
            <a:ext cx="3841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4000" b="1">
                <a:latin typeface="Arial" charset="0"/>
              </a:rPr>
              <a:t>watch TV</a:t>
            </a:r>
            <a:r>
              <a:rPr lang="en-US" altLang="zh-CN" sz="1000">
                <a:latin typeface="Arial" charset="0"/>
              </a:rPr>
              <a:t>     		</a:t>
            </a:r>
            <a:endParaRPr lang="en-US" altLang="zh-CN">
              <a:latin typeface="Arial" charset="0"/>
            </a:endParaRPr>
          </a:p>
        </p:txBody>
      </p:sp>
      <p:sp>
        <p:nvSpPr>
          <p:cNvPr id="26631" name="Rectangle 17"/>
          <p:cNvSpPr>
            <a:spLocks noChangeArrowheads="1"/>
          </p:cNvSpPr>
          <p:nvPr/>
        </p:nvSpPr>
        <p:spPr bwMode="auto">
          <a:xfrm>
            <a:off x="2971800" y="3581400"/>
            <a:ext cx="4249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4000" b="1">
                <a:latin typeface="Arial" charset="0"/>
              </a:rPr>
              <a:t>go to the</a:t>
            </a:r>
            <a:r>
              <a:rPr lang="en-US" altLang="zh-CN" sz="1000">
                <a:latin typeface="Arial" charset="0"/>
              </a:rPr>
              <a:t> </a:t>
            </a:r>
            <a:r>
              <a:rPr lang="en-US" altLang="zh-CN" sz="4000" b="1">
                <a:latin typeface="Arial" charset="0"/>
              </a:rPr>
              <a:t>movies</a:t>
            </a:r>
            <a:r>
              <a:rPr lang="en-US" altLang="zh-CN" sz="1000">
                <a:latin typeface="Arial" charset="0"/>
              </a:rPr>
              <a:t>  </a:t>
            </a:r>
            <a:endParaRPr lang="en-US" altLang="zh-CN">
              <a:latin typeface="Arial" charset="0"/>
            </a:endParaRPr>
          </a:p>
        </p:txBody>
      </p:sp>
      <p:sp>
        <p:nvSpPr>
          <p:cNvPr id="26632" name="Rectangle 18"/>
          <p:cNvSpPr>
            <a:spLocks noChangeArrowheads="1"/>
          </p:cNvSpPr>
          <p:nvPr/>
        </p:nvSpPr>
        <p:spPr bwMode="auto">
          <a:xfrm>
            <a:off x="2895600" y="2819400"/>
            <a:ext cx="5402263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66675"/>
            <a:r>
              <a:rPr lang="en-US" altLang="zh-CN" sz="4000" b="1">
                <a:latin typeface="Arial" charset="0"/>
              </a:rPr>
              <a:t>play computer</a:t>
            </a:r>
            <a:r>
              <a:rPr lang="en-US" altLang="zh-CN" sz="1000">
                <a:latin typeface="Arial" charset="0"/>
              </a:rPr>
              <a:t> </a:t>
            </a:r>
            <a:r>
              <a:rPr lang="en-US" altLang="zh-CN" sz="4000" b="1">
                <a:latin typeface="Arial" charset="0"/>
              </a:rPr>
              <a:t>games</a:t>
            </a:r>
            <a:r>
              <a:rPr lang="en-US" altLang="zh-CN" sz="1000">
                <a:latin typeface="Arial" charset="0"/>
              </a:rPr>
              <a:t> </a:t>
            </a:r>
            <a:endParaRPr lang="en-US" altLang="zh-CN" sz="800">
              <a:latin typeface="Arial" charset="0"/>
            </a:endParaRPr>
          </a:p>
          <a:p>
            <a:pPr indent="66675" eaLnBrk="0" hangingPunct="0"/>
            <a:endParaRPr lang="en-US" altLang="zh-CN">
              <a:latin typeface="Arial" charset="0"/>
            </a:endParaRPr>
          </a:p>
        </p:txBody>
      </p:sp>
      <p:sp>
        <p:nvSpPr>
          <p:cNvPr id="26633" name="Rectangle 19"/>
          <p:cNvSpPr>
            <a:spLocks noChangeArrowheads="1"/>
          </p:cNvSpPr>
          <p:nvPr/>
        </p:nvSpPr>
        <p:spPr bwMode="auto">
          <a:xfrm>
            <a:off x="3200400" y="5181600"/>
            <a:ext cx="3065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4000" b="1">
                <a:latin typeface="Arial" charset="0"/>
              </a:rPr>
              <a:t>play sports</a:t>
            </a:r>
            <a:r>
              <a:rPr lang="en-US" altLang="zh-CN" sz="1000">
                <a:latin typeface="Arial" charset="0"/>
              </a:rPr>
              <a:t>   </a:t>
            </a:r>
            <a:endParaRPr lang="en-US" altLang="zh-CN">
              <a:latin typeface="Arial" charset="0"/>
            </a:endParaRPr>
          </a:p>
        </p:txBody>
      </p:sp>
      <p:sp>
        <p:nvSpPr>
          <p:cNvPr id="26634" name="Rectangle 20"/>
          <p:cNvSpPr>
            <a:spLocks noChangeArrowheads="1"/>
          </p:cNvSpPr>
          <p:nvPr/>
        </p:nvSpPr>
        <p:spPr bwMode="auto">
          <a:xfrm>
            <a:off x="3733800" y="5867400"/>
            <a:ext cx="4138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4000" b="1">
                <a:latin typeface="Arial" charset="0"/>
              </a:rPr>
              <a:t>use the Internet</a:t>
            </a:r>
            <a:r>
              <a:rPr lang="en-US" altLang="zh-CN" sz="1000">
                <a:latin typeface="Arial" charset="0"/>
              </a:rPr>
              <a:t>   </a:t>
            </a:r>
            <a:endParaRPr lang="en-US" altLang="zh-CN">
              <a:latin typeface="Arial" charset="0"/>
            </a:endParaRPr>
          </a:p>
        </p:txBody>
      </p:sp>
      <p:sp>
        <p:nvSpPr>
          <p:cNvPr id="26635" name="Rectangle 21"/>
          <p:cNvSpPr>
            <a:spLocks noChangeArrowheads="1"/>
          </p:cNvSpPr>
          <p:nvPr/>
        </p:nvSpPr>
        <p:spPr bwMode="auto">
          <a:xfrm>
            <a:off x="2724150" y="4419600"/>
            <a:ext cx="6419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4000" b="1">
                <a:latin typeface="Arial" charset="0"/>
              </a:rPr>
              <a:t>go camping</a:t>
            </a:r>
            <a:r>
              <a:rPr lang="en-US" altLang="zh-CN" sz="1000">
                <a:latin typeface="Arial" charset="0"/>
              </a:rPr>
              <a:t> </a:t>
            </a:r>
            <a:r>
              <a:rPr lang="en-US" altLang="zh-CN" sz="4000" b="1">
                <a:latin typeface="Arial" charset="0"/>
              </a:rPr>
              <a:t>in the</a:t>
            </a:r>
            <a:r>
              <a:rPr lang="en-US" altLang="zh-CN" sz="1000">
                <a:latin typeface="Arial" charset="0"/>
              </a:rPr>
              <a:t> </a:t>
            </a:r>
            <a:r>
              <a:rPr lang="en-US" altLang="zh-CN" sz="4000" b="1">
                <a:latin typeface="Arial" charset="0"/>
              </a:rPr>
              <a:t>country</a:t>
            </a:r>
            <a:r>
              <a:rPr lang="en-US" altLang="zh-CN" sz="1000">
                <a:latin typeface="Arial" charset="0"/>
              </a:rPr>
              <a:t> </a:t>
            </a:r>
            <a:endParaRPr lang="en-US" altLang="zh-CN">
              <a:latin typeface="Arial" charset="0"/>
            </a:endParaRPr>
          </a:p>
        </p:txBody>
      </p:sp>
      <p:sp>
        <p:nvSpPr>
          <p:cNvPr id="26636" name="Rectangle 23"/>
          <p:cNvSpPr>
            <a:spLocks noChangeArrowheads="1"/>
          </p:cNvSpPr>
          <p:nvPr/>
        </p:nvSpPr>
        <p:spPr bwMode="auto">
          <a:xfrm>
            <a:off x="1219200" y="30480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7" name="Rectangle 24"/>
          <p:cNvSpPr>
            <a:spLocks noChangeArrowheads="1"/>
          </p:cNvSpPr>
          <p:nvPr/>
        </p:nvSpPr>
        <p:spPr bwMode="auto">
          <a:xfrm>
            <a:off x="1219200" y="37338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8" name="Rectangle 25"/>
          <p:cNvSpPr>
            <a:spLocks noChangeArrowheads="1"/>
          </p:cNvSpPr>
          <p:nvPr/>
        </p:nvSpPr>
        <p:spPr bwMode="auto">
          <a:xfrm>
            <a:off x="1219200" y="44958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9" name="Rectangle 26"/>
          <p:cNvSpPr>
            <a:spLocks noChangeArrowheads="1"/>
          </p:cNvSpPr>
          <p:nvPr/>
        </p:nvSpPr>
        <p:spPr bwMode="auto">
          <a:xfrm>
            <a:off x="1295400" y="52578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0" name="Rectangle 27"/>
          <p:cNvSpPr>
            <a:spLocks noChangeArrowheads="1"/>
          </p:cNvSpPr>
          <p:nvPr/>
        </p:nvSpPr>
        <p:spPr bwMode="auto">
          <a:xfrm>
            <a:off x="2743200" y="6019800"/>
            <a:ext cx="8382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zh-CN" sz="2800" b="1">
                <a:solidFill>
                  <a:srgbClr val="000000"/>
                </a:solidFill>
              </a:rPr>
              <a:t>Read the article and complete the pie charts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           on page 14. </a:t>
            </a:r>
            <a:r>
              <a:rPr lang="en-US" altLang="en-US" sz="2800" b="1">
                <a:solidFill>
                  <a:srgbClr val="000000"/>
                </a:solidFill>
              </a:rPr>
              <a:t> </a:t>
            </a:r>
            <a:endParaRPr lang="en-US" altLang="zh-CN" sz="2800" b="1">
              <a:solidFill>
                <a:srgbClr val="000000"/>
              </a:solidFill>
            </a:endParaRP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0" y="0"/>
            <a:ext cx="1295400" cy="692150"/>
            <a:chOff x="340" y="-153"/>
            <a:chExt cx="1619" cy="562"/>
          </a:xfrm>
        </p:grpSpPr>
        <p:sp>
          <p:nvSpPr>
            <p:cNvPr id="27653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4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5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2 b</a:t>
              </a:r>
            </a:p>
          </p:txBody>
        </p:sp>
        <p:pic>
          <p:nvPicPr>
            <p:cNvPr id="27656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652" name="Picture 9" descr="QQ截图201308032033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zh-CN">
              <a:latin typeface="Arial" charset="0"/>
            </a:endParaRP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7" descr="QQ截图201308032033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             Read the article again and answer the questions. 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0" y="0"/>
            <a:ext cx="1295400" cy="692150"/>
            <a:chOff x="340" y="-153"/>
            <a:chExt cx="1619" cy="562"/>
          </a:xfrm>
        </p:grpSpPr>
        <p:sp>
          <p:nvSpPr>
            <p:cNvPr id="29701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02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03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2 c</a:t>
              </a:r>
            </a:p>
          </p:txBody>
        </p:sp>
        <p:pic>
          <p:nvPicPr>
            <p:cNvPr id="29704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0" name="Rectangle 8"/>
          <p:cNvSpPr>
            <a:spLocks noChangeArrowheads="1"/>
          </p:cNvSpPr>
          <p:nvPr/>
        </p:nvSpPr>
        <p:spPr bwMode="auto">
          <a:xfrm>
            <a:off x="555625" y="1066800"/>
            <a:ext cx="8588375" cy="487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/>
              <a:t>1. How many students do not exercise at all?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2. How many students use the Internet every day?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3. How often do most students watch TV?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    What do they usually watch?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4. What doest the writer think is the best way to relax? Why?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5. Do you think the students at No. 5 are healthy? </a:t>
            </a:r>
          </a:p>
          <a:p>
            <a:pPr>
              <a:lnSpc>
                <a:spcPct val="140000"/>
              </a:lnSpc>
            </a:pPr>
            <a:r>
              <a:rPr lang="en-US" altLang="zh-CN" sz="2800" b="1"/>
              <a:t>    Why or why not?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13731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zh-CN" sz="2800" b="1">
                <a:solidFill>
                  <a:srgbClr val="000000"/>
                </a:solidFill>
              </a:rPr>
              <a:t>According to the article and the pie charts, 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          write sentences with the percentages using always, usually or sometimes. 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0" y="0"/>
            <a:ext cx="1295400" cy="692150"/>
            <a:chOff x="340" y="-153"/>
            <a:chExt cx="1619" cy="562"/>
          </a:xfrm>
        </p:grpSpPr>
        <p:sp>
          <p:nvSpPr>
            <p:cNvPr id="30725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6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727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2 d</a:t>
              </a:r>
            </a:p>
          </p:txBody>
        </p:sp>
        <p:pic>
          <p:nvPicPr>
            <p:cNvPr id="30728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304800" y="1676400"/>
            <a:ext cx="86487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500" b="1"/>
              <a:t>1. 90% </a:t>
            </a:r>
            <a:r>
              <a:rPr lang="en-US" altLang="zh-CN" sz="2500" b="1" u="sng"/>
              <a:t>Ninety percent of the students always use the Internet. </a:t>
            </a:r>
          </a:p>
          <a:p>
            <a:pPr>
              <a:lnSpc>
                <a:spcPct val="160000"/>
              </a:lnSpc>
            </a:pPr>
            <a:r>
              <a:rPr lang="en-US" altLang="zh-CN" sz="2500" b="1"/>
              <a:t>2. 85%   </a:t>
            </a:r>
            <a:r>
              <a:rPr lang="en-US" altLang="zh-CN" sz="2500" b="1" u="sng"/>
              <a:t>                                                                                       </a:t>
            </a:r>
            <a:r>
              <a:rPr lang="en-US" altLang="zh-CN" sz="2500" b="1"/>
              <a:t>. </a:t>
            </a:r>
          </a:p>
          <a:p>
            <a:pPr>
              <a:lnSpc>
                <a:spcPct val="160000"/>
              </a:lnSpc>
            </a:pPr>
            <a:r>
              <a:rPr lang="en-US" altLang="zh-CN" sz="2500" b="1"/>
              <a:t>3.45%    </a:t>
            </a:r>
            <a:r>
              <a:rPr lang="en-US" altLang="zh-CN" sz="2500" b="1" u="sng"/>
              <a:t>                                                                                     </a:t>
            </a:r>
            <a:r>
              <a:rPr lang="en-US" altLang="zh-CN" sz="2500" b="1"/>
              <a:t>. </a:t>
            </a:r>
          </a:p>
          <a:p>
            <a:pPr>
              <a:lnSpc>
                <a:spcPct val="160000"/>
              </a:lnSpc>
            </a:pPr>
            <a:r>
              <a:rPr lang="en-US" altLang="zh-CN" sz="2500" b="1"/>
              <a:t>4.10%   </a:t>
            </a:r>
            <a:r>
              <a:rPr lang="en-US" altLang="zh-CN" sz="2500" b="1" u="sng"/>
              <a:t>                                                                                      </a:t>
            </a:r>
            <a:r>
              <a:rPr lang="en-US" altLang="zh-CN"/>
              <a:t> </a:t>
            </a:r>
            <a:r>
              <a:rPr lang="en-US" altLang="zh-CN" b="1"/>
              <a:t>.</a:t>
            </a:r>
          </a:p>
          <a:p>
            <a:pPr>
              <a:lnSpc>
                <a:spcPct val="160000"/>
              </a:lnSpc>
            </a:pPr>
            <a:r>
              <a:rPr lang="en-US" altLang="zh-CN" sz="2500" b="1"/>
              <a:t>5.13%  </a:t>
            </a:r>
            <a:r>
              <a:rPr lang="en-US" altLang="zh-CN" sz="2500" b="1" u="sng"/>
              <a:t>                                                                                        </a:t>
            </a:r>
            <a:r>
              <a:rPr lang="en-US" altLang="zh-CN"/>
              <a:t> </a:t>
            </a:r>
            <a:r>
              <a:rPr lang="en-US" altLang="zh-CN" b="1"/>
              <a:t>.</a:t>
            </a:r>
            <a:r>
              <a:rPr lang="en-US" altLang="zh-CN" sz="2500" b="1"/>
              <a:t> </a:t>
            </a:r>
          </a:p>
          <a:p>
            <a:pPr>
              <a:lnSpc>
                <a:spcPct val="160000"/>
              </a:lnSpc>
            </a:pPr>
            <a:r>
              <a:rPr lang="en-US" altLang="zh-CN" sz="2500" b="1"/>
              <a:t>6.2%</a:t>
            </a:r>
            <a:r>
              <a:rPr lang="en-US" altLang="zh-CN"/>
              <a:t>     </a:t>
            </a:r>
            <a:r>
              <a:rPr lang="en-US" altLang="zh-CN" u="sng"/>
              <a:t>                                                                                                                           </a:t>
            </a:r>
            <a:r>
              <a:rPr lang="en-US" altLang="zh-CN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0000"/>
                </a:solidFill>
              </a:rPr>
              <a:t>                  </a:t>
            </a:r>
            <a:r>
              <a:rPr lang="en-US" altLang="zh-CN" sz="2800" b="1">
                <a:solidFill>
                  <a:srgbClr val="000000"/>
                </a:solidFill>
              </a:rPr>
              <a:t>Choose one of these free time activities or think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                of your own. Then ask your classmates how often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          they do this activity and make a pie chart.</a:t>
            </a:r>
          </a:p>
          <a:p>
            <a:pPr algn="ctr"/>
            <a:r>
              <a:rPr lang="en-US" altLang="zh-CN" sz="2800" b="1">
                <a:solidFill>
                  <a:srgbClr val="FF3300"/>
                </a:solidFill>
              </a:rPr>
              <a:t>Show the pie chart to your class.</a:t>
            </a:r>
            <a:r>
              <a:rPr lang="en-US" altLang="zh-CN" sz="2800" b="1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0" y="0"/>
            <a:ext cx="1295400" cy="692150"/>
            <a:chOff x="340" y="-153"/>
            <a:chExt cx="1619" cy="562"/>
          </a:xfrm>
        </p:grpSpPr>
        <p:sp>
          <p:nvSpPr>
            <p:cNvPr id="31766" name="AutoShape 4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7" name="Oval 5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768" name="Rectangle 6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2 e</a:t>
              </a:r>
            </a:p>
          </p:txBody>
        </p:sp>
        <p:pic>
          <p:nvPicPr>
            <p:cNvPr id="31769" name="Picture 7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48" name="Rectangle 8"/>
          <p:cNvSpPr>
            <a:spLocks noChangeArrowheads="1"/>
          </p:cNvSpPr>
          <p:nvPr/>
        </p:nvSpPr>
        <p:spPr bwMode="auto">
          <a:xfrm>
            <a:off x="685800" y="1981200"/>
            <a:ext cx="2960688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/>
              <a:t>play computer games</a:t>
            </a:r>
          </a:p>
          <a:p>
            <a:pPr>
              <a:lnSpc>
                <a:spcPct val="200000"/>
              </a:lnSpc>
            </a:pPr>
            <a:r>
              <a:rPr lang="en-US" altLang="zh-CN" sz="2400" b="1"/>
              <a:t>read books</a:t>
            </a:r>
          </a:p>
          <a:p>
            <a:pPr>
              <a:lnSpc>
                <a:spcPct val="200000"/>
              </a:lnSpc>
            </a:pPr>
            <a:r>
              <a:rPr lang="en-US" altLang="zh-CN" sz="2400" b="1"/>
              <a:t>go shopping</a:t>
            </a:r>
          </a:p>
          <a:p>
            <a:pPr>
              <a:lnSpc>
                <a:spcPct val="200000"/>
              </a:lnSpc>
            </a:pPr>
            <a:r>
              <a:rPr lang="en-US" altLang="zh-CN" sz="2400" b="1"/>
              <a:t>draw pictures</a:t>
            </a:r>
          </a:p>
          <a:p>
            <a:pPr>
              <a:lnSpc>
                <a:spcPct val="200000"/>
              </a:lnSpc>
            </a:pPr>
            <a:r>
              <a:rPr lang="en-US" altLang="zh-CN" sz="2400" b="1"/>
              <a:t>play sports</a:t>
            </a:r>
            <a:r>
              <a:rPr lang="en-US" altLang="zh-CN"/>
              <a:t> </a:t>
            </a:r>
          </a:p>
        </p:txBody>
      </p:sp>
      <p:graphicFrame>
        <p:nvGraphicFramePr>
          <p:cNvPr id="126014" name="Group 62"/>
          <p:cNvGraphicFramePr>
            <a:graphicFrameLocks noGrp="1"/>
          </p:cNvGraphicFramePr>
          <p:nvPr/>
        </p:nvGraphicFramePr>
        <p:xfrm>
          <a:off x="2930525" y="2743200"/>
          <a:ext cx="6213475" cy="3344863"/>
        </p:xfrm>
        <a:graphic>
          <a:graphicData uri="http://schemas.openxmlformats.org/drawingml/2006/table">
            <a:tbl>
              <a:tblPr/>
              <a:tblGrid>
                <a:gridCol w="3106738"/>
                <a:gridCol w="3106737"/>
              </a:tblGrid>
              <a:tr h="481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often do you..?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Names of classmates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1-2 times a week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5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3-4 times a week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Every day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00000"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04800" y="690563"/>
            <a:ext cx="8839200" cy="638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1. ---______do you read English books?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  ---I read English books every day.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  A. How long  B. How often  C. When  D. How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2.----What does Mary do on weekends?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----She often______the Internet at home.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A. surf  B. go on  C. goes on  D. surfs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3.They go to the movies______.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A. twice a week  B. twice of a week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800" b="1"/>
              <a:t>                                        C. a week twice D. twice week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1295400" y="762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743200" y="32766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4114800" y="45720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A</a:t>
            </a:r>
          </a:p>
        </p:txBody>
      </p:sp>
      <p:grpSp>
        <p:nvGrpSpPr>
          <p:cNvPr id="32774" name="Group 7"/>
          <p:cNvGrpSpPr>
            <a:grpSpLocks/>
          </p:cNvGrpSpPr>
          <p:nvPr/>
        </p:nvGrpSpPr>
        <p:grpSpPr bwMode="auto">
          <a:xfrm>
            <a:off x="228600" y="0"/>
            <a:ext cx="2133600" cy="692150"/>
            <a:chOff x="340" y="-153"/>
            <a:chExt cx="1619" cy="562"/>
          </a:xfrm>
        </p:grpSpPr>
        <p:sp>
          <p:nvSpPr>
            <p:cNvPr id="32775" name="AutoShape 8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6" name="Oval 9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7" name="Rectangle 10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Exercises</a:t>
              </a:r>
            </a:p>
          </p:txBody>
        </p:sp>
        <p:pic>
          <p:nvPicPr>
            <p:cNvPr id="32778" name="Picture 11" descr="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autoUpdateAnimBg="0"/>
      <p:bldP spid="106500" grpId="0" autoUpdateAnimBg="0"/>
      <p:bldP spid="10650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1000" y="457200"/>
            <a:ext cx="8458200" cy="510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4.---How often does Lily play soccer?   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   ---She doesn’t like it, so she ______plays it.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        A. always           B. hardly ever  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        C. usually           D. often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5. My mother wants me to eat lots of vegetables, 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    She says it is good ______my   health.   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kumimoji="1" lang="en-US" altLang="zh-CN" sz="3200" b="1"/>
              <a:t>     A. to          B. with              C. for             D. at</a:t>
            </a:r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5791200" y="13716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4343400" y="43434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utoUpdateAnimBg="0"/>
      <p:bldP spid="10752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04800" y="1524000"/>
            <a:ext cx="8839200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b="1"/>
              <a:t>1</a:t>
            </a:r>
            <a:r>
              <a:rPr kumimoji="1" lang="zh-CN" altLang="en-US" sz="2000" b="1"/>
              <a:t>、你父亲周末经常做什么？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000" b="1"/>
              <a:t>     </a:t>
            </a:r>
            <a:r>
              <a:rPr kumimoji="1" lang="en-US" altLang="zh-CN" sz="2000" b="1"/>
              <a:t>What _______ your father usually_______ ______  __________?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/>
              <a:t>2</a:t>
            </a:r>
            <a:r>
              <a:rPr kumimoji="1" lang="zh-CN" altLang="en-US" sz="2000" b="1"/>
              <a:t>、你多久打扫一次你的卧室？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000" b="1"/>
              <a:t>     </a:t>
            </a:r>
            <a:r>
              <a:rPr kumimoji="1" lang="en-US" altLang="zh-CN" sz="2000" b="1"/>
              <a:t>________  _________ do you clean your bedroom?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/>
              <a:t>3</a:t>
            </a:r>
            <a:r>
              <a:rPr kumimoji="1" lang="zh-CN" altLang="en-US" sz="2000" b="1"/>
              <a:t>、母亲说这对我的健康有益。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000" b="1"/>
              <a:t>      </a:t>
            </a:r>
            <a:r>
              <a:rPr kumimoji="1" lang="en-US" altLang="zh-CN" sz="2000" b="1"/>
              <a:t>Mother _________it’s ________ ________ my health.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/>
              <a:t>4</a:t>
            </a:r>
            <a:r>
              <a:rPr kumimoji="1" lang="zh-CN" altLang="en-US" sz="2000" b="1"/>
              <a:t>、你每晚睡几个小时？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000" b="1"/>
              <a:t>      </a:t>
            </a:r>
            <a:r>
              <a:rPr kumimoji="1" lang="en-US" altLang="zh-CN" sz="2000" b="1"/>
              <a:t>_________  _________ hours do you __________ every night?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2000" b="1"/>
              <a:t>5</a:t>
            </a:r>
            <a:r>
              <a:rPr kumimoji="1" lang="zh-CN" altLang="en-US" sz="2000" b="1"/>
              <a:t>、一些学生每周看电视</a:t>
            </a:r>
            <a:r>
              <a:rPr kumimoji="1" lang="en-US" altLang="zh-CN" sz="2000" b="1"/>
              <a:t>4</a:t>
            </a:r>
            <a:r>
              <a:rPr kumimoji="1" lang="zh-CN" altLang="en-US" sz="2000" b="1"/>
              <a:t>到</a:t>
            </a:r>
            <a:r>
              <a:rPr kumimoji="1" lang="en-US" altLang="zh-CN" sz="2000" b="1"/>
              <a:t>5</a:t>
            </a:r>
            <a:r>
              <a:rPr kumimoji="1" lang="zh-CN" altLang="en-US" sz="2000" b="1"/>
              <a:t>次。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2000" b="1"/>
              <a:t>      </a:t>
            </a:r>
            <a:r>
              <a:rPr kumimoji="1" lang="en-US" altLang="zh-CN" sz="2000" b="1"/>
              <a:t>Some students watch TV ______ _______ _______times a week.</a:t>
            </a:r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2590800" y="0"/>
            <a:ext cx="466725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隶书"/>
                <a:ea typeface="隶书"/>
              </a:rPr>
              <a:t>完成句子，每空一词。</a:t>
            </a: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1447800" y="19050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does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4572000" y="1905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do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5486400" y="19050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6096000" y="19050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weekends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838200" y="28194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How</a:t>
            </a: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1981200" y="28194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often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1676400" y="37338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says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3276600" y="3733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good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4419600" y="3733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for</a:t>
            </a:r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990600" y="46482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How </a:t>
            </a:r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2133600" y="4648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many</a:t>
            </a: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4800600" y="4648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sleep</a:t>
            </a:r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auto">
          <a:xfrm>
            <a:off x="3505200" y="5562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four</a:t>
            </a:r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4419600" y="55626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or</a:t>
            </a:r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5410200" y="5562600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</a:rPr>
              <a:t>five</a:t>
            </a:r>
          </a:p>
        </p:txBody>
      </p:sp>
      <p:pic>
        <p:nvPicPr>
          <p:cNvPr id="34835" name="Picture 19" descr="BD1453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675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utoUpdateAnimBg="0"/>
      <p:bldP spid="108549" grpId="0" autoUpdateAnimBg="0"/>
      <p:bldP spid="108550" grpId="0" autoUpdateAnimBg="0"/>
      <p:bldP spid="108551" grpId="0" autoUpdateAnimBg="0"/>
      <p:bldP spid="108552" grpId="0" autoUpdateAnimBg="0"/>
      <p:bldP spid="108553" grpId="0" autoUpdateAnimBg="0"/>
      <p:bldP spid="108554" grpId="0" autoUpdateAnimBg="0"/>
      <p:bldP spid="108555" grpId="0" autoUpdateAnimBg="0"/>
      <p:bldP spid="108556" grpId="0" autoUpdateAnimBg="0"/>
      <p:bldP spid="108557" grpId="0" autoUpdateAnimBg="0"/>
      <p:bldP spid="108558" grpId="0" autoUpdateAnimBg="0"/>
      <p:bldP spid="108559" grpId="0" autoUpdateAnimBg="0"/>
      <p:bldP spid="108560" grpId="0" autoUpdateAnimBg="0"/>
      <p:bldP spid="108561" grpId="0" autoUpdateAnimBg="0"/>
      <p:bldP spid="10856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C064705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752600"/>
            <a:ext cx="4284662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Picture 3" descr="C250381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485933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685800" y="838200"/>
            <a:ext cx="73914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latin typeface="Arial" charset="0"/>
              </a:rPr>
              <a:t>How often do you exercise?</a:t>
            </a:r>
          </a:p>
          <a:p>
            <a:r>
              <a:rPr lang="en-US" altLang="zh-CN" sz="2800" b="1">
                <a:latin typeface="Arial" charset="0"/>
              </a:rPr>
              <a:t>.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0" y="4941888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Arial" charset="0"/>
              </a:rPr>
              <a:t> 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038600" y="5791200"/>
            <a:ext cx="457200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/>
              <a:t>I exercise </a:t>
            </a:r>
            <a:r>
              <a:rPr lang="en-US" altLang="zh-CN" sz="4000">
                <a:solidFill>
                  <a:srgbClr val="FF6699"/>
                </a:solidFill>
              </a:rPr>
              <a:t>every day</a:t>
            </a:r>
            <a:r>
              <a:rPr lang="en-US" altLang="zh-CN" sz="4000">
                <a:solidFill>
                  <a:srgbClr val="FF6699"/>
                </a:solidFill>
                <a:latin typeface="Arial" charset="0"/>
              </a:rPr>
              <a:t>.</a:t>
            </a:r>
          </a:p>
        </p:txBody>
      </p:sp>
      <p:grpSp>
        <p:nvGrpSpPr>
          <p:cNvPr id="8199" name="Group 8"/>
          <p:cNvGrpSpPr>
            <a:grpSpLocks/>
          </p:cNvGrpSpPr>
          <p:nvPr/>
        </p:nvGrpSpPr>
        <p:grpSpPr bwMode="auto">
          <a:xfrm>
            <a:off x="0" y="0"/>
            <a:ext cx="2286000" cy="692150"/>
            <a:chOff x="340" y="-153"/>
            <a:chExt cx="1619" cy="562"/>
          </a:xfrm>
        </p:grpSpPr>
        <p:sp>
          <p:nvSpPr>
            <p:cNvPr id="8200" name="AutoShape 9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1" name="Oval 10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2" name="Rectangle 11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Revision</a:t>
              </a:r>
            </a:p>
          </p:txBody>
        </p:sp>
        <p:pic>
          <p:nvPicPr>
            <p:cNvPr id="8203" name="Picture 12" descr="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05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3475038" y="1577975"/>
            <a:ext cx="34290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7" tIns="45719" rIns="91437" bIns="4571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00FF"/>
                </a:solidFill>
              </a:rPr>
              <a:t>Homework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492375" y="2674938"/>
            <a:ext cx="554355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7" tIns="45719" rIns="91437" bIns="45719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altLang="zh-CN" sz="2800" b="1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altLang="zh-CN" sz="3200" b="1">
                <a:solidFill>
                  <a:srgbClr val="000000"/>
                </a:solidFill>
              </a:rPr>
              <a:t>Interview your favorite person about his / her lifestyle, then write it down.</a:t>
            </a:r>
          </a:p>
          <a:p>
            <a:pPr algn="ctr" eaLnBrk="1" hangingPunct="1"/>
            <a:endParaRPr lang="en-US" altLang="zh-CN" sz="3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_20080124234303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472113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990600" y="4191000"/>
            <a:ext cx="6623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Arial" charset="0"/>
              </a:rPr>
              <a:t>How often does he exercise?</a:t>
            </a:r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1727200" y="5029200"/>
            <a:ext cx="741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Arial" charset="0"/>
              </a:rPr>
              <a:t>He </a:t>
            </a:r>
            <a:r>
              <a:rPr lang="en-US" altLang="zh-CN" sz="3600" b="1">
                <a:solidFill>
                  <a:srgbClr val="FF6699"/>
                </a:solidFill>
                <a:latin typeface="Arial" charset="0"/>
              </a:rPr>
              <a:t>hardly ever </a:t>
            </a:r>
            <a:r>
              <a:rPr lang="en-US" altLang="zh-CN" sz="3600" b="1">
                <a:latin typeface="Arial" charset="0"/>
              </a:rPr>
              <a:t> exercises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066087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>
                <a:solidFill>
                  <a:schemeClr val="tx1"/>
                </a:solidFill>
              </a:rPr>
              <a:t>---How often do you paint?</a:t>
            </a:r>
          </a:p>
        </p:txBody>
      </p:sp>
      <p:pic>
        <p:nvPicPr>
          <p:cNvPr id="114691" name="Picture 3" descr="doing homewo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57400"/>
            <a:ext cx="4681538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3886200" y="5638800"/>
            <a:ext cx="2497138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FFFF"/>
                </a:solidFill>
                <a:latin typeface="Arial" charset="0"/>
              </a:rPr>
              <a:t>do homework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7010400" y="3581400"/>
            <a:ext cx="161131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FFFFFF"/>
                </a:solidFill>
                <a:latin typeface="Arial" charset="0"/>
              </a:rPr>
              <a:t>exercise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539750" y="1268413"/>
            <a:ext cx="8093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latin typeface="Arial" charset="0"/>
              </a:rPr>
              <a:t>    ----</a:t>
            </a:r>
            <a:r>
              <a:rPr kumimoji="1" lang="en-US" altLang="zh-CN" sz="4400" b="1">
                <a:solidFill>
                  <a:srgbClr val="FF6699"/>
                </a:solidFill>
              </a:rPr>
              <a:t>Twice a week.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autoUpdateAnimBg="0"/>
      <p:bldP spid="114692" grpId="0" animBg="1" autoUpdateAnimBg="0"/>
      <p:bldP spid="114693" grpId="0" animBg="1" autoUpdateAnimBg="0"/>
      <p:bldP spid="1146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surf the Interne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20713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5" name="Picture 3" descr="surf the Interne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213100"/>
            <a:ext cx="409575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6" name="AutoShape 4"/>
          <p:cNvSpPr>
            <a:spLocks noChangeArrowheads="1"/>
          </p:cNvSpPr>
          <p:nvPr/>
        </p:nvSpPr>
        <p:spPr bwMode="auto">
          <a:xfrm rot="-9594179">
            <a:off x="179388" y="4652963"/>
            <a:ext cx="3960812" cy="720725"/>
          </a:xfrm>
          <a:prstGeom prst="wedgeEllipseCallout">
            <a:avLst>
              <a:gd name="adj1" fmla="val -26046"/>
              <a:gd name="adj2" fmla="val 217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r>
              <a:rPr kumimoji="1" lang="en-US" altLang="zh-CN" sz="2800" b="1">
                <a:solidFill>
                  <a:srgbClr val="0000CC"/>
                </a:solidFill>
                <a:latin typeface="Arial" charset="0"/>
              </a:rPr>
              <a:t>B: </a:t>
            </a:r>
            <a:r>
              <a:rPr kumimoji="1" lang="en-US" altLang="zh-CN" sz="2800" b="1">
                <a:solidFill>
                  <a:srgbClr val="FF6699"/>
                </a:solidFill>
                <a:latin typeface="Arial" charset="0"/>
              </a:rPr>
              <a:t>Once a week</a:t>
            </a:r>
            <a:r>
              <a:rPr kumimoji="1" lang="en-US" altLang="zh-CN" sz="2800" b="1">
                <a:solidFill>
                  <a:srgbClr val="0000CC"/>
                </a:solidFill>
                <a:latin typeface="Arial" charset="0"/>
              </a:rPr>
              <a:t>.</a:t>
            </a:r>
          </a:p>
        </p:txBody>
      </p:sp>
      <p:sp>
        <p:nvSpPr>
          <p:cNvPr id="115717" name="AutoShape 5"/>
          <p:cNvSpPr>
            <a:spLocks noChangeArrowheads="1"/>
          </p:cNvSpPr>
          <p:nvPr/>
        </p:nvSpPr>
        <p:spPr bwMode="auto">
          <a:xfrm rot="926552">
            <a:off x="3492500" y="765175"/>
            <a:ext cx="5472113" cy="1223963"/>
          </a:xfrm>
          <a:prstGeom prst="wedgeEllipseCallout">
            <a:avLst>
              <a:gd name="adj1" fmla="val -31551"/>
              <a:gd name="adj2" fmla="val 173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kumimoji="1" lang="en-US" altLang="zh-CN" sz="2800" b="1">
                <a:solidFill>
                  <a:srgbClr val="0000CC"/>
                </a:solidFill>
                <a:latin typeface="Arial" charset="0"/>
              </a:rPr>
              <a:t>A: </a:t>
            </a:r>
            <a:r>
              <a:rPr kumimoji="1" lang="en-US" altLang="zh-CN" sz="2800" b="1">
                <a:solidFill>
                  <a:srgbClr val="660033"/>
                </a:solidFill>
                <a:latin typeface="Arial" charset="0"/>
              </a:rPr>
              <a:t>How often</a:t>
            </a:r>
            <a:r>
              <a:rPr kumimoji="1" lang="en-US" altLang="zh-CN" sz="2800" b="1">
                <a:solidFill>
                  <a:srgbClr val="0000CC"/>
                </a:solidFill>
                <a:latin typeface="Arial" charset="0"/>
              </a:rPr>
              <a:t> do you surf the Internet ?</a:t>
            </a:r>
          </a:p>
          <a:p>
            <a:pPr algn="ctr"/>
            <a:endParaRPr lang="en-US" altLang="zh-CN" sz="2800" b="1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 autoUpdateAnimBg="0"/>
      <p:bldP spid="11571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xin_3111021416240622576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981075"/>
            <a:ext cx="293846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716463" y="1773238"/>
            <a:ext cx="18621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6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milk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843213" y="4581525"/>
            <a:ext cx="5337175" cy="11906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3300"/>
                </a:solidFill>
                <a:latin typeface="Comic Sans MS" pitchFamily="66" charset="0"/>
              </a:rPr>
              <a:t>most people drink milk</a:t>
            </a:r>
            <a:r>
              <a:rPr lang="en-US" altLang="zh-CN" sz="3600" b="1">
                <a:latin typeface="Comic Sans MS" pitchFamily="66" charset="0"/>
              </a:rPr>
              <a:t> </a:t>
            </a:r>
          </a:p>
          <a:p>
            <a:pPr eaLnBrk="1" hangingPunct="1"/>
            <a:r>
              <a:rPr lang="en-US" altLang="zh-CN" sz="3600" b="1">
                <a:solidFill>
                  <a:srgbClr val="990033"/>
                </a:solidFill>
                <a:latin typeface="Comic Sans MS" pitchFamily="66" charset="0"/>
              </a:rPr>
              <a:t>every day</a:t>
            </a:r>
          </a:p>
        </p:txBody>
      </p:sp>
      <p:grpSp>
        <p:nvGrpSpPr>
          <p:cNvPr id="12293" name="Group 8"/>
          <p:cNvGrpSpPr>
            <a:grpSpLocks/>
          </p:cNvGrpSpPr>
          <p:nvPr/>
        </p:nvGrpSpPr>
        <p:grpSpPr bwMode="auto">
          <a:xfrm>
            <a:off x="0" y="0"/>
            <a:ext cx="2057400" cy="692150"/>
            <a:chOff x="340" y="-153"/>
            <a:chExt cx="1619" cy="562"/>
          </a:xfrm>
        </p:grpSpPr>
        <p:sp>
          <p:nvSpPr>
            <p:cNvPr id="12294" name="AutoShape 9"/>
            <p:cNvSpPr>
              <a:spLocks noChangeArrowheads="1"/>
            </p:cNvSpPr>
            <p:nvPr/>
          </p:nvSpPr>
          <p:spPr bwMode="auto">
            <a:xfrm>
              <a:off x="660" y="19"/>
              <a:ext cx="1163" cy="354"/>
            </a:xfrm>
            <a:prstGeom prst="roundRect">
              <a:avLst>
                <a:gd name="adj" fmla="val 50000"/>
              </a:avLst>
            </a:prstGeom>
            <a:solidFill>
              <a:srgbClr val="FFFFCC"/>
            </a:solidFill>
            <a:ln w="38100" cap="rnd" algn="ctr">
              <a:solidFill>
                <a:srgbClr val="FF66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5" name="Oval 10"/>
            <p:cNvSpPr>
              <a:spLocks noChangeArrowheads="1"/>
            </p:cNvSpPr>
            <p:nvPr/>
          </p:nvSpPr>
          <p:spPr bwMode="auto">
            <a:xfrm>
              <a:off x="397" y="-27"/>
              <a:ext cx="436" cy="436"/>
            </a:xfrm>
            <a:prstGeom prst="ellipse">
              <a:avLst/>
            </a:prstGeom>
            <a:solidFill>
              <a:srgbClr val="CCFFFF"/>
            </a:solidFill>
            <a:ln w="12700" algn="ctr">
              <a:solidFill>
                <a:srgbClr val="00CCFF"/>
              </a:solidFill>
              <a:round/>
              <a:headEnd/>
              <a:tailEnd/>
            </a:ln>
            <a:effectLst>
              <a:outerShdw dist="45791" dir="2021404" algn="ctr" rotWithShape="0">
                <a:srgbClr val="808080">
                  <a:alpha val="79999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96" name="Rectangle 11"/>
            <p:cNvSpPr>
              <a:spLocks noChangeArrowheads="1"/>
            </p:cNvSpPr>
            <p:nvPr/>
          </p:nvSpPr>
          <p:spPr bwMode="auto">
            <a:xfrm>
              <a:off x="869" y="45"/>
              <a:ext cx="109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altLang="zh-CN" sz="2000" b="1">
                  <a:solidFill>
                    <a:srgbClr val="FF3300"/>
                  </a:solidFill>
                </a:rPr>
                <a:t>Lead-in</a:t>
              </a:r>
            </a:p>
          </p:txBody>
        </p:sp>
        <p:pic>
          <p:nvPicPr>
            <p:cNvPr id="12297" name="Picture 12" descr="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-153"/>
              <a:ext cx="555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utiao05-10-13h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484313"/>
            <a:ext cx="3198812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068638"/>
            <a:ext cx="1371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859338" y="1773238"/>
            <a:ext cx="3270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junk food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03438" y="48021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>
              <a:latin typeface="Arial" charset="0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692275" y="4221163"/>
            <a:ext cx="5578475" cy="13112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3300"/>
                </a:solidFill>
                <a:latin typeface="Comic Sans MS" pitchFamily="66" charset="0"/>
              </a:rPr>
              <a:t>some people never eat </a:t>
            </a:r>
          </a:p>
          <a:p>
            <a:pPr eaLnBrk="1" hangingPunct="1"/>
            <a:r>
              <a:rPr lang="en-US" altLang="zh-CN" sz="4000">
                <a:solidFill>
                  <a:srgbClr val="FF3300"/>
                </a:solidFill>
                <a:latin typeface="Comic Sans MS" pitchFamily="66" charset="0"/>
              </a:rPr>
              <a:t>junk food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00407311812169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4070350" cy="290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953000" y="457200"/>
            <a:ext cx="3727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vegetables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268538" y="4797425"/>
            <a:ext cx="6113462" cy="7016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3300"/>
                </a:solidFill>
                <a:latin typeface="Comic Sans MS" pitchFamily="66" charset="0"/>
              </a:rPr>
              <a:t>we often eat vegetables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CCE8C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177</TotalTime>
  <Words>1007</Words>
  <Application>Microsoft Office PowerPoint</Application>
  <PresentationFormat>全屏显示(4:3)</PresentationFormat>
  <Paragraphs>188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Times New Roman</vt:lpstr>
      <vt:lpstr>宋体</vt:lpstr>
      <vt:lpstr>Arial</vt:lpstr>
      <vt:lpstr>Century Gothic</vt:lpstr>
      <vt:lpstr>幼圆</vt:lpstr>
      <vt:lpstr>Wingdings 2</vt:lpstr>
      <vt:lpstr>Calibri</vt:lpstr>
      <vt:lpstr>Comic Sans MS</vt:lpstr>
      <vt:lpstr>方正舒体</vt:lpstr>
      <vt:lpstr>Monotype Corsiva</vt:lpstr>
      <vt:lpstr>奥斯汀</vt:lpstr>
      <vt:lpstr>PowerPoint 演示文稿</vt:lpstr>
      <vt:lpstr>PowerPoint 演示文稿</vt:lpstr>
      <vt:lpstr>PowerPoint 演示文稿</vt:lpstr>
      <vt:lpstr>PowerPoint 演示文稿</vt:lpstr>
      <vt:lpstr>---How often do you paint?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junk food  unhealthy food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40</cp:revision>
  <cp:lastPrinted>1601-01-01T00:00:00Z</cp:lastPrinted>
  <dcterms:created xsi:type="dcterms:W3CDTF">1601-01-01T00:00:00Z</dcterms:created>
  <dcterms:modified xsi:type="dcterms:W3CDTF">2015-08-12T06:28:25Z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